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8" r:id="rId3"/>
    <p:sldId id="258" r:id="rId4"/>
    <p:sldId id="259" r:id="rId5"/>
    <p:sldId id="260" r:id="rId6"/>
    <p:sldId id="261" r:id="rId7"/>
    <p:sldId id="262" r:id="rId8"/>
    <p:sldId id="266" r:id="rId9"/>
    <p:sldId id="265" r:id="rId10"/>
    <p:sldId id="267" r:id="rId11"/>
    <p:sldId id="263" r:id="rId12"/>
    <p:sldId id="264" r:id="rId13"/>
  </p:sldIdLst>
  <p:sldSz cx="12192000" cy="6858000"/>
  <p:notesSz cx="7023100" cy="93091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4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2227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8B911-9812-4C17-AA5D-0F65804E1BF1}" type="datetimeFigureOut">
              <a:rPr lang="fr-CA" smtClean="0"/>
              <a:t>2024-10-17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EF1FB-7E30-40E5-A97B-077C8AF55CA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71132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7B8E8-4015-4337-AB5E-CEF6C7B16B77}" type="datetimeFigureOut">
              <a:rPr lang="fr-CA" smtClean="0"/>
              <a:t>2024-10-17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C58E2-B7E7-416B-AFD5-DAA9CF9D47A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45658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1.jp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jpg"/><Relationship Id="rId4" Type="http://schemas.openxmlformats.org/officeDocument/2006/relationships/image" Target="../media/image4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jp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jp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jpg"/><Relationship Id="rId4" Type="http://schemas.openxmlformats.org/officeDocument/2006/relationships/image" Target="../media/image4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jp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jp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7"/>
          <a:stretch/>
        </p:blipFill>
        <p:spPr>
          <a:xfrm>
            <a:off x="78656" y="-9832"/>
            <a:ext cx="12074013" cy="660236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607" y="5430038"/>
            <a:ext cx="2441089" cy="114874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642368" y="1455937"/>
            <a:ext cx="8886549" cy="171004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Votre titre ici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642368" y="3244645"/>
            <a:ext cx="8886549" cy="1274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 ici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372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 userDrawn="1"/>
        </p:nvGrpSpPr>
        <p:grpSpPr>
          <a:xfrm rot="9587014">
            <a:off x="9427584" y="-11116"/>
            <a:ext cx="1341481" cy="1695594"/>
            <a:chOff x="10523584" y="844293"/>
            <a:chExt cx="1341481" cy="1695594"/>
          </a:xfrm>
        </p:grpSpPr>
        <p:pic>
          <p:nvPicPr>
            <p:cNvPr id="11" name="Imag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51489">
              <a:off x="10520535" y="847342"/>
              <a:ext cx="1347579" cy="1341481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134446">
              <a:off x="11249403" y="2095416"/>
              <a:ext cx="492622" cy="396320"/>
            </a:xfrm>
            <a:prstGeom prst="rect">
              <a:avLst/>
            </a:prstGeom>
          </p:spPr>
        </p:pic>
      </p:grp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CA" sz="2500" b="1" dirty="0">
                <a:solidFill>
                  <a:srgbClr val="2C38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Insérez votre titre</a:t>
            </a:r>
            <a:endParaRPr lang="fr-CA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726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607" y="5430038"/>
            <a:ext cx="2441089" cy="114874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97" t="33260" r="56570" b="44605"/>
          <a:stretch/>
        </p:blipFill>
        <p:spPr>
          <a:xfrm rot="5400000">
            <a:off x="8079791" y="1327692"/>
            <a:ext cx="5855438" cy="1518082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442613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txBody>
          <a:bodyPr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dirty="0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838200" y="6036816"/>
            <a:ext cx="644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D8F1DDC-873E-446E-8087-06219F8814F9}" type="slidenum">
              <a:rPr lang="fr-CA" sz="1600" smtClean="0"/>
              <a:t>‹N°›</a:t>
            </a:fld>
            <a:endParaRPr lang="fr-CA" sz="1600" dirty="0"/>
          </a:p>
        </p:txBody>
      </p:sp>
    </p:spTree>
    <p:extLst>
      <p:ext uri="{BB962C8B-B14F-4D97-AF65-F5344CB8AC3E}">
        <p14:creationId xmlns:p14="http://schemas.microsoft.com/office/powerpoint/2010/main" val="402492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/>
          <p:cNvGrpSpPr/>
          <p:nvPr userDrawn="1"/>
        </p:nvGrpSpPr>
        <p:grpSpPr>
          <a:xfrm rot="9587014">
            <a:off x="9427584" y="-89771"/>
            <a:ext cx="1341481" cy="1695594"/>
            <a:chOff x="10523584" y="844293"/>
            <a:chExt cx="1341481" cy="1695594"/>
          </a:xfrm>
        </p:grpSpPr>
        <p:pic>
          <p:nvPicPr>
            <p:cNvPr id="10" name="Image 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51489">
              <a:off x="10520535" y="847342"/>
              <a:ext cx="1347579" cy="1341481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134446">
              <a:off x="11249403" y="2095416"/>
              <a:ext cx="492622" cy="396320"/>
            </a:xfrm>
            <a:prstGeom prst="rect">
              <a:avLst/>
            </a:prstGeom>
          </p:spPr>
        </p:pic>
      </p:grp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97" t="33260" r="53161" b="44605"/>
          <a:stretch/>
        </p:blipFill>
        <p:spPr>
          <a:xfrm rot="5400000">
            <a:off x="7871998" y="1535485"/>
            <a:ext cx="6271024" cy="151808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 sz="2500" b="1" dirty="0">
                <a:solidFill>
                  <a:srgbClr val="2C38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Insérez votre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4426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dirty="0"/>
              <a:t>Image ou graphique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726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607" y="5430038"/>
            <a:ext cx="2441089" cy="1148748"/>
          </a:xfrm>
          <a:prstGeom prst="rect">
            <a:avLst/>
          </a:prstGeom>
        </p:spPr>
      </p:pic>
      <p:sp>
        <p:nvSpPr>
          <p:cNvPr id="13" name="ZoneTexte 12"/>
          <p:cNvSpPr txBox="1"/>
          <p:nvPr userDrawn="1"/>
        </p:nvSpPr>
        <p:spPr>
          <a:xfrm>
            <a:off x="838200" y="6036816"/>
            <a:ext cx="644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D8F1DDC-873E-446E-8087-06219F8814F9}" type="slidenum">
              <a:rPr lang="fr-CA" sz="1600" smtClean="0"/>
              <a:t>‹N°›</a:t>
            </a:fld>
            <a:endParaRPr lang="fr-CA" sz="1600" dirty="0"/>
          </a:p>
        </p:txBody>
      </p:sp>
    </p:spTree>
    <p:extLst>
      <p:ext uri="{BB962C8B-B14F-4D97-AF65-F5344CB8AC3E}">
        <p14:creationId xmlns:p14="http://schemas.microsoft.com/office/powerpoint/2010/main" val="315266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 userDrawn="1"/>
        </p:nvGrpSpPr>
        <p:grpSpPr>
          <a:xfrm>
            <a:off x="0" y="0"/>
            <a:ext cx="12192000" cy="2539887"/>
            <a:chOff x="0" y="0"/>
            <a:chExt cx="12192000" cy="2539887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51489">
              <a:off x="10520535" y="847342"/>
              <a:ext cx="1347579" cy="1341481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865"/>
            <a:stretch/>
          </p:blipFill>
          <p:spPr>
            <a:xfrm>
              <a:off x="0" y="0"/>
              <a:ext cx="12192000" cy="1518082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134446">
              <a:off x="11249403" y="2095416"/>
              <a:ext cx="492622" cy="396320"/>
            </a:xfrm>
            <a:prstGeom prst="rect">
              <a:avLst/>
            </a:prstGeom>
          </p:spPr>
        </p:pic>
      </p:grp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137653"/>
            <a:ext cx="10515600" cy="128277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Votre sous-titre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38200" y="1792013"/>
            <a:ext cx="10515600" cy="3638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aseline="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Calibri" panose="020F0502020204030204" pitchFamily="34" charset="0"/>
              <a:buChar char="—"/>
              <a:defRPr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fr-FR" dirty="0"/>
              <a:t>Insérez votre texte ici. Pour utiliser les différentes dispositions, faites un clic droit sur votre diapositive dans le panneau de gauche et glissez jusqu’à l’option Disposition.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607" y="5430038"/>
            <a:ext cx="2441089" cy="1148748"/>
          </a:xfrm>
          <a:prstGeom prst="rect">
            <a:avLst/>
          </a:prstGeom>
        </p:spPr>
      </p:pic>
      <p:sp>
        <p:nvSpPr>
          <p:cNvPr id="4" name="ZoneTexte 3"/>
          <p:cNvSpPr txBox="1"/>
          <p:nvPr userDrawn="1"/>
        </p:nvSpPr>
        <p:spPr>
          <a:xfrm>
            <a:off x="838200" y="6036816"/>
            <a:ext cx="644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D8F1DDC-873E-446E-8087-06219F8814F9}" type="slidenum">
              <a:rPr lang="fr-CA" sz="1600" smtClean="0"/>
              <a:t>‹N°›</a:t>
            </a:fld>
            <a:endParaRPr lang="fr-CA" sz="1600" dirty="0"/>
          </a:p>
        </p:txBody>
      </p:sp>
    </p:spTree>
    <p:extLst>
      <p:ext uri="{BB962C8B-B14F-4D97-AF65-F5344CB8AC3E}">
        <p14:creationId xmlns:p14="http://schemas.microsoft.com/office/powerpoint/2010/main" val="393801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 userDrawn="1"/>
        </p:nvGrpSpPr>
        <p:grpSpPr>
          <a:xfrm>
            <a:off x="0" y="0"/>
            <a:ext cx="12192000" cy="2539887"/>
            <a:chOff x="0" y="0"/>
            <a:chExt cx="12192000" cy="2539887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51489">
              <a:off x="10520535" y="847342"/>
              <a:ext cx="1347579" cy="1341481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865"/>
            <a:stretch/>
          </p:blipFill>
          <p:spPr>
            <a:xfrm>
              <a:off x="0" y="0"/>
              <a:ext cx="12192000" cy="1518082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134446">
              <a:off x="11249403" y="2095416"/>
              <a:ext cx="492622" cy="396320"/>
            </a:xfrm>
            <a:prstGeom prst="rect">
              <a:avLst/>
            </a:prstGeom>
          </p:spPr>
        </p:pic>
      </p:grp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137653"/>
            <a:ext cx="10515600" cy="128277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Votre sous-titre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38200" y="1792013"/>
            <a:ext cx="10515600" cy="3638025"/>
          </a:xfrm>
          <a:prstGeom prst="rect">
            <a:avLst/>
          </a:prstGeom>
        </p:spPr>
        <p:txBody>
          <a:bodyPr>
            <a:normAutofit/>
          </a:bodyPr>
          <a:lstStyle>
            <a:lvl1pPr marL="514350" indent="-514350">
              <a:buFont typeface="+mj-lt"/>
              <a:buAutoNum type="arabicPeriod"/>
              <a:defRPr baseline="0"/>
            </a:lvl1pPr>
            <a:lvl2pPr marL="914400" indent="-457200">
              <a:buFont typeface="+mj-lt"/>
              <a:buAutoNum type="alphaUcPeriod"/>
              <a:defRPr/>
            </a:lvl2pPr>
            <a:lvl3pPr marL="1371600" indent="-457200">
              <a:buFont typeface="+mj-lt"/>
              <a:buAutoNum type="romanLcPeriod"/>
              <a:defRPr/>
            </a:lvl3pPr>
            <a:lvl4pPr marL="1714500" indent="-342900">
              <a:buFont typeface="+mj-lt"/>
              <a:buAutoNum type="alphaLcParenR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fr-FR" dirty="0"/>
              <a:t>Insérez votre texte ici. Pour utiliser les différentes dispositions, faites un clic droit sur votre diapositive dans le panneau de gauche et glissez jusqu’à l’option Disposition.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607" y="5430038"/>
            <a:ext cx="2441089" cy="1148748"/>
          </a:xfrm>
          <a:prstGeom prst="rect">
            <a:avLst/>
          </a:prstGeom>
        </p:spPr>
      </p:pic>
      <p:sp>
        <p:nvSpPr>
          <p:cNvPr id="12" name="ZoneTexte 11"/>
          <p:cNvSpPr txBox="1"/>
          <p:nvPr userDrawn="1"/>
        </p:nvSpPr>
        <p:spPr>
          <a:xfrm>
            <a:off x="838200" y="6036816"/>
            <a:ext cx="644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D8F1DDC-873E-446E-8087-06219F8814F9}" type="slidenum">
              <a:rPr lang="fr-CA" sz="1600" smtClean="0"/>
              <a:t>‹N°›</a:t>
            </a:fld>
            <a:endParaRPr lang="fr-CA" sz="1600" dirty="0"/>
          </a:p>
        </p:txBody>
      </p:sp>
    </p:spTree>
    <p:extLst>
      <p:ext uri="{BB962C8B-B14F-4D97-AF65-F5344CB8AC3E}">
        <p14:creationId xmlns:p14="http://schemas.microsoft.com/office/powerpoint/2010/main" val="50946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/>
          <p:cNvGrpSpPr/>
          <p:nvPr userDrawn="1"/>
        </p:nvGrpSpPr>
        <p:grpSpPr>
          <a:xfrm rot="13853455">
            <a:off x="10440311" y="246780"/>
            <a:ext cx="1341481" cy="1695594"/>
            <a:chOff x="10523584" y="844293"/>
            <a:chExt cx="1341481" cy="1695594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51489">
              <a:off x="10520535" y="847342"/>
              <a:ext cx="1347579" cy="1341481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134446">
              <a:off x="11249403" y="2095416"/>
              <a:ext cx="492622" cy="396320"/>
            </a:xfrm>
            <a:prstGeom prst="rect">
              <a:avLst/>
            </a:prstGeom>
          </p:spPr>
        </p:pic>
      </p:grp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07"/>
          <a:stretch/>
        </p:blipFill>
        <p:spPr>
          <a:xfrm>
            <a:off x="0" y="1256080"/>
            <a:ext cx="12192000" cy="250967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 userDrawn="1">
            <p:ph type="title" hasCustomPrompt="1"/>
          </p:nvPr>
        </p:nvSpPr>
        <p:spPr>
          <a:xfrm>
            <a:off x="831850" y="1356852"/>
            <a:ext cx="10515600" cy="227125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Votre titre ici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 userDrawn="1">
            <p:ph type="body" idx="1"/>
          </p:nvPr>
        </p:nvSpPr>
        <p:spPr>
          <a:xfrm>
            <a:off x="831850" y="3847803"/>
            <a:ext cx="10515600" cy="15009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607" y="5430038"/>
            <a:ext cx="2441089" cy="1148748"/>
          </a:xfrm>
          <a:prstGeom prst="rect">
            <a:avLst/>
          </a:prstGeom>
        </p:spPr>
      </p:pic>
      <p:sp>
        <p:nvSpPr>
          <p:cNvPr id="13" name="ZoneTexte 12"/>
          <p:cNvSpPr txBox="1"/>
          <p:nvPr userDrawn="1"/>
        </p:nvSpPr>
        <p:spPr>
          <a:xfrm>
            <a:off x="838200" y="6036816"/>
            <a:ext cx="644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D8F1DDC-873E-446E-8087-06219F8814F9}" type="slidenum">
              <a:rPr lang="fr-CA" sz="1600" smtClean="0"/>
              <a:t>‹N°›</a:t>
            </a:fld>
            <a:endParaRPr lang="fr-CA" sz="1600" dirty="0"/>
          </a:p>
        </p:txBody>
      </p:sp>
    </p:spTree>
    <p:extLst>
      <p:ext uri="{BB962C8B-B14F-4D97-AF65-F5344CB8AC3E}">
        <p14:creationId xmlns:p14="http://schemas.microsoft.com/office/powerpoint/2010/main" val="287458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/>
          <p:cNvGrpSpPr/>
          <p:nvPr userDrawn="1"/>
        </p:nvGrpSpPr>
        <p:grpSpPr>
          <a:xfrm>
            <a:off x="0" y="0"/>
            <a:ext cx="12192000" cy="2539887"/>
            <a:chOff x="0" y="0"/>
            <a:chExt cx="12192000" cy="2539887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51489">
              <a:off x="10520535" y="847342"/>
              <a:ext cx="1347579" cy="1341481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865"/>
            <a:stretch/>
          </p:blipFill>
          <p:spPr>
            <a:xfrm>
              <a:off x="0" y="0"/>
              <a:ext cx="12192000" cy="1518082"/>
            </a:xfrm>
            <a:prstGeom prst="rect">
              <a:avLst/>
            </a:prstGeom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134446">
              <a:off x="11249403" y="2095416"/>
              <a:ext cx="492622" cy="396320"/>
            </a:xfrm>
            <a:prstGeom prst="rect">
              <a:avLst/>
            </a:prstGeom>
          </p:spPr>
        </p:pic>
      </p:grp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894738" y="71020"/>
            <a:ext cx="10360742" cy="136716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924963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924963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607" y="5430038"/>
            <a:ext cx="2441089" cy="1148748"/>
          </a:xfrm>
          <a:prstGeom prst="rect">
            <a:avLst/>
          </a:prstGeom>
        </p:spPr>
      </p:pic>
      <p:sp>
        <p:nvSpPr>
          <p:cNvPr id="16" name="ZoneTexte 15"/>
          <p:cNvSpPr txBox="1"/>
          <p:nvPr userDrawn="1"/>
        </p:nvSpPr>
        <p:spPr>
          <a:xfrm>
            <a:off x="838200" y="6036816"/>
            <a:ext cx="644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D8F1DDC-873E-446E-8087-06219F8814F9}" type="slidenum">
              <a:rPr lang="fr-CA" sz="1600" smtClean="0"/>
              <a:t>‹N°›</a:t>
            </a:fld>
            <a:endParaRPr lang="fr-CA" sz="1600" dirty="0"/>
          </a:p>
        </p:txBody>
      </p:sp>
    </p:spTree>
    <p:extLst>
      <p:ext uri="{BB962C8B-B14F-4D97-AF65-F5344CB8AC3E}">
        <p14:creationId xmlns:p14="http://schemas.microsoft.com/office/powerpoint/2010/main" val="394248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 userDrawn="1"/>
        </p:nvGrpSpPr>
        <p:grpSpPr>
          <a:xfrm>
            <a:off x="0" y="0"/>
            <a:ext cx="12192000" cy="2539887"/>
            <a:chOff x="0" y="0"/>
            <a:chExt cx="12192000" cy="2539887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51489">
              <a:off x="10520535" y="847342"/>
              <a:ext cx="1347579" cy="1341481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865"/>
            <a:stretch/>
          </p:blipFill>
          <p:spPr>
            <a:xfrm>
              <a:off x="0" y="0"/>
              <a:ext cx="12192000" cy="1518082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134446">
              <a:off x="11249403" y="2095416"/>
              <a:ext cx="492622" cy="396320"/>
            </a:xfrm>
            <a:prstGeom prst="rect">
              <a:avLst/>
            </a:prstGeom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4738" y="88490"/>
            <a:ext cx="10360742" cy="133718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CA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607" y="5430038"/>
            <a:ext cx="2441089" cy="1148748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838200" y="6036816"/>
            <a:ext cx="644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D8F1DDC-873E-446E-8087-06219F8814F9}" type="slidenum">
              <a:rPr lang="fr-CA" sz="1600" smtClean="0"/>
              <a:t>‹N°›</a:t>
            </a:fld>
            <a:endParaRPr lang="fr-CA" sz="1600" dirty="0"/>
          </a:p>
        </p:txBody>
      </p:sp>
    </p:spTree>
    <p:extLst>
      <p:ext uri="{BB962C8B-B14F-4D97-AF65-F5344CB8AC3E}">
        <p14:creationId xmlns:p14="http://schemas.microsoft.com/office/powerpoint/2010/main" val="38682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/ comment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98" y="0"/>
            <a:ext cx="11860567" cy="667156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607" y="5430038"/>
            <a:ext cx="2441089" cy="114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76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ule de fermeture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66" y="0"/>
            <a:ext cx="11780668" cy="662662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607" y="5430038"/>
            <a:ext cx="2441089" cy="1148748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1740023" y="1615737"/>
            <a:ext cx="8637974" cy="19797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5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Votre formule de remerciement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50672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607" y="5430038"/>
            <a:ext cx="2441089" cy="1148748"/>
          </a:xfrm>
          <a:prstGeom prst="rect">
            <a:avLst/>
          </a:prstGeom>
        </p:spPr>
      </p:pic>
      <p:grpSp>
        <p:nvGrpSpPr>
          <p:cNvPr id="6" name="Groupe 5"/>
          <p:cNvGrpSpPr/>
          <p:nvPr userDrawn="1"/>
        </p:nvGrpSpPr>
        <p:grpSpPr>
          <a:xfrm rot="5012733">
            <a:off x="10141907" y="-874648"/>
            <a:ext cx="1995766" cy="2522591"/>
            <a:chOff x="10523584" y="844293"/>
            <a:chExt cx="1341481" cy="1695594"/>
          </a:xfrm>
        </p:grpSpPr>
        <p:pic>
          <p:nvPicPr>
            <p:cNvPr id="7" name="Image 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51489">
              <a:off x="10520535" y="847342"/>
              <a:ext cx="1347579" cy="1341481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134446">
              <a:off x="11249403" y="2095416"/>
              <a:ext cx="492622" cy="396320"/>
            </a:xfrm>
            <a:prstGeom prst="rect">
              <a:avLst/>
            </a:prstGeom>
          </p:spPr>
        </p:pic>
      </p:grpSp>
      <p:sp>
        <p:nvSpPr>
          <p:cNvPr id="9" name="ZoneTexte 8"/>
          <p:cNvSpPr txBox="1"/>
          <p:nvPr userDrawn="1"/>
        </p:nvSpPr>
        <p:spPr>
          <a:xfrm>
            <a:off x="838200" y="6036816"/>
            <a:ext cx="644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D8F1DDC-873E-446E-8087-06219F8814F9}" type="slidenum">
              <a:rPr lang="fr-CA" sz="1600" smtClean="0"/>
              <a:t>‹N°›</a:t>
            </a:fld>
            <a:endParaRPr lang="fr-CA" sz="1600" dirty="0"/>
          </a:p>
        </p:txBody>
      </p:sp>
    </p:spTree>
    <p:extLst>
      <p:ext uri="{BB962C8B-B14F-4D97-AF65-F5344CB8AC3E}">
        <p14:creationId xmlns:p14="http://schemas.microsoft.com/office/powerpoint/2010/main" val="419698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607" y="5430038"/>
            <a:ext cx="2441089" cy="114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432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3" r:id="rId5"/>
    <p:sldLayoutId id="2147483654" r:id="rId6"/>
    <p:sldLayoutId id="2147483658" r:id="rId7"/>
    <p:sldLayoutId id="2147483659" r:id="rId8"/>
    <p:sldLayoutId id="2147483655" r:id="rId9"/>
    <p:sldLayoutId id="2147483656" r:id="rId10"/>
    <p:sldLayoutId id="214748365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7"/>
          <a:stretch/>
        </p:blipFill>
        <p:spPr>
          <a:xfrm>
            <a:off x="78656" y="-9832"/>
            <a:ext cx="12074013" cy="660236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607" y="5430038"/>
            <a:ext cx="2441089" cy="1148748"/>
          </a:xfrm>
          <a:prstGeom prst="rect">
            <a:avLst/>
          </a:prstGeom>
        </p:spPr>
      </p:pic>
      <p:sp>
        <p:nvSpPr>
          <p:cNvPr id="9" name="Titr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sz="5400" dirty="0"/>
              <a:t>CRSP</a:t>
            </a:r>
            <a:endParaRPr lang="fr-CA" dirty="0"/>
          </a:p>
        </p:txBody>
      </p:sp>
      <p:sp>
        <p:nvSpPr>
          <p:cNvPr id="10" name="Sous-titre 9"/>
          <p:cNvSpPr>
            <a:spLocks noGrp="1"/>
          </p:cNvSpPr>
          <p:nvPr>
            <p:ph type="subTitle" idx="1"/>
          </p:nvPr>
        </p:nvSpPr>
        <p:spPr>
          <a:xfrm>
            <a:off x="1642368" y="3165987"/>
            <a:ext cx="8886549" cy="491613"/>
          </a:xfrm>
        </p:spPr>
        <p:txBody>
          <a:bodyPr/>
          <a:lstStyle/>
          <a:p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Comité régional sur les services pharmaceutiques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3850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smtClean="0"/>
              <a:t>Réalisations 2023-2024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1925" y="1792013"/>
            <a:ext cx="11051875" cy="4419006"/>
          </a:xfrm>
        </p:spPr>
        <p:txBody>
          <a:bodyPr>
            <a:normAutofit/>
          </a:bodyPr>
          <a:lstStyle/>
          <a:p>
            <a:r>
              <a:rPr lang="fr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Transmission de différents documents aux pharmaciens communautaires et d’établissement, dont : </a:t>
            </a:r>
          </a:p>
          <a:p>
            <a:pPr marL="449263" indent="-182563">
              <a:buFont typeface="Wingdings" panose="05000000000000000000" pitchFamily="2" charset="2"/>
              <a:buChar char="§"/>
            </a:pPr>
            <a:r>
              <a:rPr lang="fr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Entente de partenariat – Néphrologie CISSS du BSL</a:t>
            </a:r>
          </a:p>
          <a:p>
            <a:pPr marL="449263" indent="-182563">
              <a:buFont typeface="Wingdings" panose="05000000000000000000" pitchFamily="2" charset="2"/>
              <a:buChar char="§"/>
            </a:pPr>
            <a:r>
              <a:rPr lang="fr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Entente de partenariat – Oncologie CISSS du BSL</a:t>
            </a:r>
          </a:p>
          <a:p>
            <a:pPr marL="449263" indent="-182563">
              <a:buFont typeface="Wingdings" panose="05000000000000000000" pitchFamily="2" charset="2"/>
              <a:buChar char="§"/>
            </a:pPr>
            <a:r>
              <a:rPr lang="fr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OIS </a:t>
            </a:r>
            <a:r>
              <a:rPr lang="fr-CA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Mucosite</a:t>
            </a:r>
            <a:r>
              <a:rPr lang="fr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oropharyngée</a:t>
            </a:r>
            <a:r>
              <a:rPr lang="fr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chez l’usager sous traitement </a:t>
            </a:r>
            <a:r>
              <a:rPr lang="fr-CA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antinéoplastique</a:t>
            </a:r>
            <a:endParaRPr lang="fr-CA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3" indent="-182563">
              <a:buFont typeface="Wingdings" panose="05000000000000000000" pitchFamily="2" charset="2"/>
              <a:buChar char="§"/>
            </a:pPr>
            <a:r>
              <a:rPr lang="fr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Formulaire des médicaments à jour du CISSS du BSL</a:t>
            </a:r>
          </a:p>
          <a:p>
            <a:pPr marL="449263" indent="-182563">
              <a:buFont typeface="Wingdings" panose="05000000000000000000" pitchFamily="2" charset="2"/>
              <a:buChar char="§"/>
            </a:pPr>
            <a:r>
              <a:rPr lang="fr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Services offerts aux pharmaciens communautaires par le service de la vaccination du CISSS du BSL</a:t>
            </a:r>
          </a:p>
          <a:p>
            <a:pPr marL="449263" indent="-182563">
              <a:buFont typeface="Wingdings" panose="05000000000000000000" pitchFamily="2" charset="2"/>
              <a:buChar char="§"/>
            </a:pPr>
            <a:r>
              <a:rPr lang="fr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Intensification des services pour les patients en soins palliatifs à domicile</a:t>
            </a:r>
          </a:p>
          <a:p>
            <a:pPr marL="449263" indent="-182563">
              <a:buFont typeface="Wingdings" panose="05000000000000000000" pitchFamily="2" charset="2"/>
              <a:buChar char="§"/>
            </a:pPr>
            <a:r>
              <a:rPr lang="fr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Programme Avis de grossesse</a:t>
            </a:r>
          </a:p>
          <a:p>
            <a:pPr marL="449263" indent="-182563">
              <a:buFont typeface="Wingdings" panose="05000000000000000000" pitchFamily="2" charset="2"/>
              <a:buChar char="§"/>
            </a:pPr>
            <a:r>
              <a:rPr lang="fr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Programme SIRSAU</a:t>
            </a:r>
          </a:p>
          <a:p>
            <a:pPr marL="449263" indent="-182563">
              <a:buFont typeface="Wingdings" panose="05000000000000000000" pitchFamily="2" charset="2"/>
              <a:buChar char="§"/>
            </a:pPr>
            <a:r>
              <a:rPr lang="fr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OC – Dépistage et traitement du Streptocoque de type A dans les RLS</a:t>
            </a:r>
            <a:endParaRPr lang="fr-C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14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CA" dirty="0"/>
              <a:t>Présence d’un membre du CRSP à différents comités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3298" y="1777042"/>
            <a:ext cx="11060502" cy="4390845"/>
          </a:xfrm>
        </p:spPr>
        <p:txBody>
          <a:bodyPr>
            <a:normAutofit fontScale="92500" lnSpcReduction="20000"/>
          </a:bodyPr>
          <a:lstStyle/>
          <a:p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</a:rPr>
              <a:t>Comité régional des soins de fin de vie</a:t>
            </a:r>
          </a:p>
          <a:p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</a:rPr>
              <a:t>Comité de gestion des risques</a:t>
            </a:r>
          </a:p>
          <a:p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CCDRMG</a:t>
            </a:r>
            <a:endParaRPr lang="fr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Comité DSN</a:t>
            </a:r>
            <a:endParaRPr lang="fr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Conseil d’administration </a:t>
            </a:r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</a:rPr>
              <a:t>du CISSS du </a:t>
            </a: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BSL</a:t>
            </a:r>
          </a:p>
          <a:p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Table de concertation DPSAPA (SAD-SIAD-RI-RPA)</a:t>
            </a:r>
            <a:endParaRPr lang="fr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</a:rPr>
              <a:t>Table national des présidents de </a:t>
            </a: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CRSP</a:t>
            </a:r>
          </a:p>
          <a:p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Recrutement et présence de pharmaciens aux différentes TML </a:t>
            </a:r>
          </a:p>
          <a:p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Maintien des TLP pour les RLS de :</a:t>
            </a:r>
          </a:p>
          <a:p>
            <a:pPr marL="534988" indent="-268288">
              <a:buFont typeface="Wingdings" panose="05000000000000000000" pitchFamily="2" charset="2"/>
              <a:buChar char="§"/>
            </a:pPr>
            <a:r>
              <a:rPr lang="fr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Rimouski-Neigette / La Mitis</a:t>
            </a:r>
          </a:p>
          <a:p>
            <a:pPr marL="534988" indent="-268288">
              <a:buFont typeface="Wingdings" panose="05000000000000000000" pitchFamily="2" charset="2"/>
              <a:buChar char="§"/>
            </a:pPr>
            <a:r>
              <a:rPr lang="fr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Rivière-du-Loup / Les Basques</a:t>
            </a:r>
          </a:p>
          <a:p>
            <a:pPr marL="534988" indent="-268288">
              <a:buFont typeface="Wingdings" panose="05000000000000000000" pitchFamily="2" charset="2"/>
              <a:buChar char="§"/>
            </a:pPr>
            <a:r>
              <a:rPr lang="fr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Kamouraska</a:t>
            </a:r>
            <a:endParaRPr lang="fr-CA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A" dirty="0" smtClean="0"/>
          </a:p>
          <a:p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172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134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smtClean="0"/>
              <a:t>ACRONYMES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5057" y="1792013"/>
            <a:ext cx="11008743" cy="435862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ACRONYMES UTILISÉS DANS LE DOCUMENT : </a:t>
            </a:r>
          </a:p>
          <a:p>
            <a:pPr marL="0" indent="0">
              <a:spcBef>
                <a:spcPts val="600"/>
              </a:spcBef>
              <a:buNone/>
              <a:tabLst>
                <a:tab pos="5383213" algn="l"/>
              </a:tabLst>
            </a:pPr>
            <a:r>
              <a:rPr lang="fr-C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TML</a:t>
            </a:r>
            <a:r>
              <a:rPr lang="fr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: Table médicale locale	</a:t>
            </a:r>
            <a:r>
              <a:rPr lang="fr-C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SAD </a:t>
            </a:r>
            <a:r>
              <a:rPr lang="fr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Soutien à domicile</a:t>
            </a:r>
          </a:p>
          <a:p>
            <a:pPr marL="0" indent="0">
              <a:spcBef>
                <a:spcPts val="600"/>
              </a:spcBef>
              <a:buNone/>
              <a:tabLst>
                <a:tab pos="5383213" algn="l"/>
                <a:tab pos="6815138" algn="l"/>
              </a:tabLst>
            </a:pPr>
            <a:r>
              <a:rPr lang="fr-C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TLP</a:t>
            </a:r>
            <a:r>
              <a:rPr lang="fr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: Table locale de pharmaciens	</a:t>
            </a:r>
            <a:r>
              <a:rPr lang="fr-C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SIAD</a:t>
            </a:r>
            <a:r>
              <a:rPr lang="fr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: Soins intensifiés à domicile	</a:t>
            </a:r>
          </a:p>
          <a:p>
            <a:pPr marL="0" indent="0">
              <a:spcBef>
                <a:spcPts val="600"/>
              </a:spcBef>
              <a:buNone/>
              <a:tabLst>
                <a:tab pos="5383213" algn="l"/>
              </a:tabLst>
            </a:pPr>
            <a:r>
              <a:rPr lang="fr-C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RLS</a:t>
            </a:r>
            <a:r>
              <a:rPr lang="fr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: Réseau local de services	</a:t>
            </a:r>
            <a:r>
              <a:rPr lang="fr-C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DSN</a:t>
            </a:r>
            <a:r>
              <a:rPr lang="fr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: Dossier santé numérique</a:t>
            </a:r>
          </a:p>
          <a:p>
            <a:pPr marL="0" indent="0">
              <a:spcBef>
                <a:spcPts val="600"/>
              </a:spcBef>
              <a:buNone/>
              <a:tabLst>
                <a:tab pos="5383213" algn="l"/>
              </a:tabLst>
            </a:pPr>
            <a:r>
              <a:rPr lang="fr-C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GAP</a:t>
            </a:r>
            <a:r>
              <a:rPr lang="fr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: Guichet d’accès à la première ligne	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C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SNT</a:t>
            </a:r>
            <a:r>
              <a:rPr lang="fr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: Site non traditionnel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C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</a:t>
            </a:r>
            <a:r>
              <a:rPr lang="fr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: Ressource intermédiaire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C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RPA</a:t>
            </a:r>
            <a:r>
              <a:rPr lang="fr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: Résidence pour personnes âgées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C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RTF</a:t>
            </a:r>
            <a:r>
              <a:rPr lang="fr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: Ressource de type familial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C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RAC</a:t>
            </a:r>
            <a:r>
              <a:rPr lang="fr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: Résidence à assistance continue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C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CCDRMG </a:t>
            </a:r>
            <a:r>
              <a:rPr lang="fr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Comité consultatif du Département régional de médecine générale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C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DPSAPA </a:t>
            </a:r>
            <a:r>
              <a:rPr lang="fr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Direction du programme de soutien à l’autonomie des personnes âgées</a:t>
            </a:r>
            <a:endParaRPr lang="fr-CA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fr-C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fr-C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fr-C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fr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23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Origines du CRSP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5442" y="2137069"/>
            <a:ext cx="10948358" cy="3638025"/>
          </a:xfrm>
        </p:spPr>
        <p:txBody>
          <a:bodyPr>
            <a:normAutofit/>
          </a:bodyPr>
          <a:lstStyle/>
          <a:p>
            <a:pPr algn="just"/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</a:rPr>
              <a:t>En 2005, les CRSP ont été créés et intégrés aux Agences régionales de santé et de services sociaux. </a:t>
            </a:r>
          </a:p>
          <a:p>
            <a:pPr algn="just"/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</a:rPr>
              <a:t>But: soutenir l’organisation des services pharmaceutiques dans chaque région du Québec.</a:t>
            </a:r>
          </a:p>
          <a:p>
            <a:pPr algn="just"/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Regroupe :</a:t>
            </a:r>
            <a:endParaRPr lang="fr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4988" lvl="1" indent="-268288" algn="just"/>
            <a:r>
              <a:rPr lang="fr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fr-CA" sz="1800" dirty="0">
                <a:latin typeface="Arial" panose="020B0604020202020204" pitchFamily="34" charset="0"/>
                <a:cs typeface="Arial" panose="020B0604020202020204" pitchFamily="34" charset="0"/>
              </a:rPr>
              <a:t>pharmaciens propriétaires, </a:t>
            </a:r>
          </a:p>
          <a:p>
            <a:pPr marL="534988" lvl="1" indent="-268288" algn="just"/>
            <a:r>
              <a:rPr lang="fr-CA" sz="1800" dirty="0">
                <a:latin typeface="Arial" panose="020B0604020202020204" pitchFamily="34" charset="0"/>
                <a:cs typeface="Arial" panose="020B0604020202020204" pitchFamily="34" charset="0"/>
              </a:rPr>
              <a:t>des pharmaciens salariés du secteur communautaire, </a:t>
            </a:r>
          </a:p>
          <a:p>
            <a:pPr marL="534988" lvl="1" indent="-268288" algn="just"/>
            <a:r>
              <a:rPr lang="fr-CA" sz="1800" dirty="0">
                <a:latin typeface="Arial" panose="020B0604020202020204" pitchFamily="34" charset="0"/>
                <a:cs typeface="Arial" panose="020B0604020202020204" pitchFamily="34" charset="0"/>
              </a:rPr>
              <a:t>des pharmaciens d’établissements de santé </a:t>
            </a:r>
          </a:p>
          <a:p>
            <a:pPr marL="534988" lvl="1" indent="-268288" algn="just"/>
            <a:r>
              <a:rPr lang="fr-CA" sz="1800" dirty="0">
                <a:latin typeface="Arial" panose="020B0604020202020204" pitchFamily="34" charset="0"/>
                <a:cs typeface="Arial" panose="020B0604020202020204" pitchFamily="34" charset="0"/>
              </a:rPr>
              <a:t>des chefs de départements de pharmacie.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41089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Mandat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6430" y="2404487"/>
            <a:ext cx="11017370" cy="3638025"/>
          </a:xfrm>
        </p:spPr>
        <p:txBody>
          <a:bodyPr>
            <a:normAutofit/>
          </a:bodyPr>
          <a:lstStyle/>
          <a:p>
            <a:pPr lvl="0" algn="just">
              <a:spcAft>
                <a:spcPts val="1200"/>
              </a:spcAft>
            </a:pPr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</a:rPr>
              <a:t>Faire des recommandations sur l’organisation des services pharmaceutiques ainsi que sur la planification de la </a:t>
            </a: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main-d’œuvre</a:t>
            </a:r>
            <a:endParaRPr lang="fr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Aft>
                <a:spcPts val="1200"/>
              </a:spcAft>
            </a:pPr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</a:rPr>
              <a:t>Donner des avis sur l’accessibilité et la qualité des services pharmaceutiques, sur les projets relatifs à l’utilisation des médicaments et sur les approches novatrices en soins et en services </a:t>
            </a: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pharmaceutiques</a:t>
            </a:r>
            <a:endParaRPr lang="fr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</a:rPr>
              <a:t>Exécuter tout autre mandat que lui confie </a:t>
            </a:r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 président-directeur générale</a:t>
            </a:r>
            <a:endParaRPr lang="fr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8506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Membres </a:t>
            </a:r>
            <a:r>
              <a:rPr lang="fr-CA" dirty="0" smtClean="0"/>
              <a:t>du CRSP entre 2021 et 2024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8253" y="1811547"/>
            <a:ext cx="10515600" cy="4649637"/>
          </a:xfrm>
        </p:spPr>
        <p:txBody>
          <a:bodyPr>
            <a:normAutofit fontScale="32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fr-CA" sz="6200" dirty="0">
                <a:latin typeface="Arial" panose="020B0604020202020204" pitchFamily="34" charset="0"/>
                <a:cs typeface="Arial" panose="020B0604020202020204" pitchFamily="34" charset="0"/>
              </a:rPr>
              <a:t>Pharmaciens élus :	</a:t>
            </a:r>
          </a:p>
          <a:p>
            <a:pPr marL="449263" lvl="1" indent="-182563" algn="just">
              <a:lnSpc>
                <a:spcPct val="120000"/>
              </a:lnSpc>
            </a:pPr>
            <a:r>
              <a:rPr lang="fr-CA" sz="5600" dirty="0">
                <a:latin typeface="Arial" panose="020B0604020202020204" pitchFamily="34" charset="0"/>
                <a:cs typeface="Arial" panose="020B0604020202020204" pitchFamily="34" charset="0"/>
              </a:rPr>
              <a:t>Cynthia Paradis, présidente, La </a:t>
            </a:r>
            <a:r>
              <a:rPr lang="fr-CA" sz="5600" dirty="0" err="1">
                <a:latin typeface="Arial" panose="020B0604020202020204" pitchFamily="34" charset="0"/>
                <a:cs typeface="Arial" panose="020B0604020202020204" pitchFamily="34" charset="0"/>
              </a:rPr>
              <a:t>Mitis</a:t>
            </a:r>
            <a:r>
              <a:rPr lang="fr-CA" sz="5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449263" lvl="1" indent="-182563" algn="just">
              <a:lnSpc>
                <a:spcPct val="120000"/>
              </a:lnSpc>
            </a:pPr>
            <a:r>
              <a:rPr lang="fr-CA" sz="5600" dirty="0">
                <a:latin typeface="Arial" panose="020B0604020202020204" pitchFamily="34" charset="0"/>
                <a:cs typeface="Arial" panose="020B0604020202020204" pitchFamily="34" charset="0"/>
              </a:rPr>
              <a:t>Mathieu Boucher Simard, vice-président, </a:t>
            </a:r>
            <a:r>
              <a:rPr lang="fr-CA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Rivière-du-Loup</a:t>
            </a:r>
            <a:endParaRPr lang="fr-CA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3" lvl="1" indent="-182563" algn="just">
              <a:lnSpc>
                <a:spcPct val="120000"/>
              </a:lnSpc>
            </a:pPr>
            <a:r>
              <a:rPr lang="fr-CA" sz="5600" dirty="0">
                <a:latin typeface="Arial" panose="020B0604020202020204" pitchFamily="34" charset="0"/>
                <a:cs typeface="Arial" panose="020B0604020202020204" pitchFamily="34" charset="0"/>
              </a:rPr>
              <a:t>Fleur-Ange Denis, secrétaire, </a:t>
            </a:r>
            <a:r>
              <a:rPr lang="fr-CA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Rivière-du-Loup</a:t>
            </a:r>
            <a:endParaRPr lang="fr-CA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fr-CA" sz="6200" dirty="0">
                <a:latin typeface="Arial" panose="020B0604020202020204" pitchFamily="34" charset="0"/>
                <a:cs typeface="Arial" panose="020B0604020202020204" pitchFamily="34" charset="0"/>
              </a:rPr>
              <a:t>Pharmaciens cooptés :</a:t>
            </a:r>
          </a:p>
          <a:p>
            <a:pPr marL="449263" lvl="1" indent="-182563" algn="just">
              <a:lnSpc>
                <a:spcPct val="120000"/>
              </a:lnSpc>
            </a:pPr>
            <a:r>
              <a:rPr lang="fr-CA" sz="5500" dirty="0">
                <a:latin typeface="Arial" panose="020B0604020202020204" pitchFamily="34" charset="0"/>
                <a:cs typeface="Arial" panose="020B0604020202020204" pitchFamily="34" charset="0"/>
              </a:rPr>
              <a:t>François Ste-Marie Paradis, Rimouski</a:t>
            </a:r>
          </a:p>
          <a:p>
            <a:pPr marL="449263" lvl="1" indent="-182563" algn="just">
              <a:lnSpc>
                <a:spcPct val="120000"/>
              </a:lnSpc>
            </a:pPr>
            <a:r>
              <a:rPr lang="fr-CA" sz="5500" dirty="0">
                <a:latin typeface="Arial" panose="020B0604020202020204" pitchFamily="34" charset="0"/>
                <a:cs typeface="Arial" panose="020B0604020202020204" pitchFamily="34" charset="0"/>
              </a:rPr>
              <a:t>Gabriel Nadeau, </a:t>
            </a:r>
            <a:r>
              <a:rPr lang="fr-CA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Rivière-du-Loup</a:t>
            </a:r>
            <a:r>
              <a:rPr lang="fr-CA" sz="55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449263" lvl="1" indent="-182563" algn="just">
              <a:lnSpc>
                <a:spcPct val="120000"/>
              </a:lnSpc>
            </a:pPr>
            <a:r>
              <a:rPr lang="fr-CA" sz="5500" dirty="0">
                <a:latin typeface="Arial" panose="020B0604020202020204" pitchFamily="34" charset="0"/>
                <a:cs typeface="Arial" panose="020B0604020202020204" pitchFamily="34" charset="0"/>
              </a:rPr>
              <a:t>Gabrielle Ouellet, </a:t>
            </a:r>
            <a:r>
              <a:rPr lang="fr-CA" sz="5500" dirty="0" err="1">
                <a:latin typeface="Arial" panose="020B0604020202020204" pitchFamily="34" charset="0"/>
                <a:cs typeface="Arial" panose="020B0604020202020204" pitchFamily="34" charset="0"/>
              </a:rPr>
              <a:t>Témiscouata</a:t>
            </a:r>
            <a:endParaRPr lang="fr-CA" sz="5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3" lvl="1" indent="-182563" algn="just">
              <a:lnSpc>
                <a:spcPct val="120000"/>
              </a:lnSpc>
            </a:pPr>
            <a:r>
              <a:rPr lang="fr-CA" sz="5500" dirty="0">
                <a:latin typeface="Arial" panose="020B0604020202020204" pitchFamily="34" charset="0"/>
                <a:cs typeface="Arial" panose="020B0604020202020204" pitchFamily="34" charset="0"/>
              </a:rPr>
              <a:t>Amélie Boudreau, </a:t>
            </a:r>
            <a:r>
              <a:rPr lang="fr-CA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Rivière-du-Loup / Les </a:t>
            </a:r>
            <a:r>
              <a:rPr lang="fr-CA" sz="5500" dirty="0">
                <a:latin typeface="Arial" panose="020B0604020202020204" pitchFamily="34" charset="0"/>
                <a:cs typeface="Arial" panose="020B0604020202020204" pitchFamily="34" charset="0"/>
              </a:rPr>
              <a:t>Basques</a:t>
            </a:r>
          </a:p>
          <a:p>
            <a:pPr algn="just">
              <a:lnSpc>
                <a:spcPct val="120000"/>
              </a:lnSpc>
            </a:pPr>
            <a:r>
              <a:rPr lang="fr-CA" sz="6200" dirty="0">
                <a:latin typeface="Arial" panose="020B0604020202020204" pitchFamily="34" charset="0"/>
                <a:cs typeface="Arial" panose="020B0604020202020204" pitchFamily="34" charset="0"/>
              </a:rPr>
              <a:t>Membres d’office :</a:t>
            </a:r>
          </a:p>
          <a:p>
            <a:pPr marL="449263" lvl="1" indent="-182563" algn="just">
              <a:lnSpc>
                <a:spcPct val="120000"/>
              </a:lnSpc>
            </a:pPr>
            <a:r>
              <a:rPr lang="fr-CA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CA" sz="5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fr-CA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Jean-Christophe Carvalho, président-directeur général, CISSS du BSL</a:t>
            </a:r>
            <a:endParaRPr lang="fr-CA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3" lvl="1" indent="-182563" algn="just">
              <a:lnSpc>
                <a:spcPct val="120000"/>
              </a:lnSpc>
            </a:pPr>
            <a:r>
              <a:rPr lang="fr-CA" sz="5600" dirty="0">
                <a:latin typeface="Arial" panose="020B0604020202020204" pitchFamily="34" charset="0"/>
                <a:cs typeface="Arial" panose="020B0604020202020204" pitchFamily="34" charset="0"/>
              </a:rPr>
              <a:t>François Paradis, chef </a:t>
            </a: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du Département </a:t>
            </a:r>
            <a:r>
              <a:rPr lang="fr-CA" sz="56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CA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pharmacie, CISSS du BSL</a:t>
            </a:r>
            <a:endParaRPr lang="fr-CA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1884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smtClean="0"/>
              <a:t>Réalisations 2021-2022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7804" y="1792012"/>
            <a:ext cx="11025996" cy="4815821"/>
          </a:xfrm>
        </p:spPr>
        <p:txBody>
          <a:bodyPr>
            <a:normAutofit/>
          </a:bodyPr>
          <a:lstStyle/>
          <a:p>
            <a:pPr algn="just"/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Processus 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électoral des membres du CRSP</a:t>
            </a:r>
          </a:p>
          <a:p>
            <a:pPr marL="449263" lvl="1" indent="-182563" algn="just"/>
            <a:r>
              <a:rPr lang="fr-CA" sz="1800" dirty="0">
                <a:latin typeface="Arial" panose="020B0604020202020204" pitchFamily="34" charset="0"/>
                <a:cs typeface="Arial" panose="020B0604020202020204" pitchFamily="34" charset="0"/>
              </a:rPr>
              <a:t>Scrutin le 8 juin 2021</a:t>
            </a:r>
          </a:p>
          <a:p>
            <a:pPr algn="just"/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Création d’un groupe privé Facebook pour favoriser les échanges entre pharmaciens du territoire</a:t>
            </a:r>
          </a:p>
          <a:p>
            <a:pPr algn="just"/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Recrutement et début de la participation des pharmaciens aux </a:t>
            </a:r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TML </a:t>
            </a:r>
            <a:endParaRPr lang="fr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Démarches pour la reprise des </a:t>
            </a:r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TLP</a:t>
            </a:r>
          </a:p>
          <a:p>
            <a:pPr algn="just"/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Discussions sur plusieurs sujets, dont :</a:t>
            </a:r>
          </a:p>
          <a:p>
            <a:pPr marL="449263" indent="-182563" algn="just">
              <a:buFont typeface="Wingdings" panose="05000000000000000000" pitchFamily="2" charset="2"/>
              <a:buChar char="§"/>
            </a:pPr>
            <a:r>
              <a:rPr lang="fr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Vaccination COVID</a:t>
            </a:r>
          </a:p>
          <a:p>
            <a:pPr marL="449263" indent="-182563" algn="just">
              <a:buFont typeface="Wingdings" panose="05000000000000000000" pitchFamily="2" charset="2"/>
              <a:buChar char="§"/>
            </a:pPr>
            <a:r>
              <a:rPr lang="fr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GAP </a:t>
            </a:r>
          </a:p>
          <a:p>
            <a:pPr marL="449263" indent="-182563" algn="just">
              <a:buFont typeface="Wingdings" panose="05000000000000000000" pitchFamily="2" charset="2"/>
              <a:buChar char="§"/>
            </a:pPr>
            <a:r>
              <a:rPr lang="fr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Projet Aire Ouverte</a:t>
            </a:r>
          </a:p>
          <a:p>
            <a:pPr marL="449263" indent="-182563" algn="just">
              <a:buFont typeface="Wingdings" panose="05000000000000000000" pitchFamily="2" charset="2"/>
              <a:buChar char="§"/>
            </a:pPr>
            <a:r>
              <a:rPr lang="fr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Programme de Techniques de pharmacie au Cégep de Rivière-du-Loup</a:t>
            </a:r>
          </a:p>
          <a:p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80579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smtClean="0"/>
              <a:t>Réalisations 2022-2023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792" y="1835146"/>
            <a:ext cx="11095008" cy="4401753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 nomination d’un représentant du CRSP au CA du CISSS du</a:t>
            </a:r>
            <a:b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BSL</a:t>
            </a:r>
          </a:p>
          <a:p>
            <a:pPr algn="just">
              <a:spcBef>
                <a:spcPts val="600"/>
              </a:spcBef>
            </a:pPr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 création d’une OC pour le traitement des conjonctivites à utiliser par les pharmaciens communautaires</a:t>
            </a:r>
          </a:p>
          <a:p>
            <a:pPr algn="just">
              <a:spcBef>
                <a:spcPts val="600"/>
              </a:spcBef>
            </a:pPr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Contribution des pharmaciens communautaires pour l’administration du traitement du trouble lié à l’utilisation des opioïdes</a:t>
            </a:r>
          </a:p>
          <a:p>
            <a:pPr algn="just">
              <a:spcBef>
                <a:spcPts val="600"/>
              </a:spcBef>
            </a:pPr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Transmission de différents documents aux pharmaciens communautaires et d’établissement, dont :</a:t>
            </a:r>
          </a:p>
          <a:p>
            <a:pPr marL="449263" indent="-182563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OIS </a:t>
            </a:r>
            <a:r>
              <a:rPr lang="fr-CA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Cefazoline</a:t>
            </a:r>
            <a:r>
              <a:rPr lang="fr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avec ou sans </a:t>
            </a:r>
            <a:r>
              <a:rPr lang="fr-CA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probénécide</a:t>
            </a:r>
            <a:r>
              <a:rPr lang="fr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dans la cellulite et OIS Traitement au fer intraveineux</a:t>
            </a:r>
          </a:p>
          <a:p>
            <a:pPr marL="449263" indent="-182563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Feuillets d’informations régionaux pour les colonoscopie</a:t>
            </a:r>
          </a:p>
          <a:p>
            <a:pPr marL="449263" indent="-182563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Guide de préparation et administration des médicaments en perfusion IV en ambulatoire et guide de reconstitution des médicaments IM</a:t>
            </a:r>
          </a:p>
          <a:p>
            <a:pPr marL="449263" indent="-182563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CA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Pharm</a:t>
            </a:r>
            <a:r>
              <a:rPr lang="fr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-Info sur la gestion des médicaments dans la maladie de Parkinson</a:t>
            </a:r>
          </a:p>
          <a:p>
            <a:pPr algn="just"/>
            <a:endParaRPr lang="fr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53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Réalisations 2022-2023 (suite)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5442" y="1792013"/>
            <a:ext cx="10948358" cy="4626040"/>
          </a:xfrm>
        </p:spPr>
        <p:txBody>
          <a:bodyPr>
            <a:normAutofit/>
          </a:bodyPr>
          <a:lstStyle/>
          <a:p>
            <a:pPr lvl="0" algn="just"/>
            <a:r>
              <a:rPr lang="fr-CA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sujets suivants ont été discutés :</a:t>
            </a:r>
          </a:p>
          <a:p>
            <a:pPr marL="449263" lvl="0" indent="-182563" algn="just">
              <a:buFont typeface="Wingdings" panose="05000000000000000000" pitchFamily="2" charset="2"/>
              <a:buChar char="§"/>
            </a:pPr>
            <a:r>
              <a:rPr lang="fr-CA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Situation COVID et la vaccination contre la COVID</a:t>
            </a:r>
          </a:p>
          <a:p>
            <a:pPr marL="449263" lvl="0" indent="-182563" algn="just">
              <a:buFont typeface="Wingdings" panose="05000000000000000000" pitchFamily="2" charset="2"/>
              <a:buChar char="§"/>
            </a:pPr>
            <a:r>
              <a:rPr lang="fr-CA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Contribution </a:t>
            </a:r>
            <a:r>
              <a:rPr lang="fr-CA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</a:t>
            </a:r>
            <a:endParaRPr lang="fr-CA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3" lvl="0" indent="-182563" algn="just">
              <a:buFont typeface="Wingdings" panose="05000000000000000000" pitchFamily="2" charset="2"/>
              <a:buChar char="§"/>
            </a:pPr>
            <a:r>
              <a:rPr lang="fr-CA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services pharmaceutiques pour les patients ambulatoires hors des heures standards (incluant les soirs, les jours fériés et la période des Fêtes 2022-2023)</a:t>
            </a:r>
          </a:p>
          <a:p>
            <a:pPr marL="449263" lvl="0" indent="-182563" algn="just">
              <a:buFont typeface="Wingdings" panose="05000000000000000000" pitchFamily="2" charset="2"/>
              <a:buChar char="§"/>
            </a:pPr>
            <a:r>
              <a:rPr lang="fr-CA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progression du programme de formation Technique de pharmacie</a:t>
            </a:r>
          </a:p>
          <a:p>
            <a:pPr marL="449263" lvl="0" indent="-182563" algn="just">
              <a:buFont typeface="Wingdings" panose="05000000000000000000" pitchFamily="2" charset="2"/>
              <a:buChar char="§"/>
            </a:pPr>
            <a:r>
              <a:rPr lang="fr-CA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CA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 à </a:t>
            </a:r>
            <a:r>
              <a:rPr lang="fr-CA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abolir</a:t>
            </a:r>
          </a:p>
          <a:p>
            <a:pPr marL="449263" lvl="0" indent="-182563" algn="just">
              <a:buFont typeface="Wingdings" panose="05000000000000000000" pitchFamily="2" charset="2"/>
              <a:buChar char="§"/>
            </a:pPr>
            <a:r>
              <a:rPr lang="fr-CA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moyens de distribuer l’information aux pharmaciens communautaires</a:t>
            </a:r>
          </a:p>
          <a:p>
            <a:pPr marL="449263" lvl="0" indent="-182563" algn="just">
              <a:buFont typeface="Wingdings" panose="05000000000000000000" pitchFamily="2" charset="2"/>
              <a:buChar char="§"/>
            </a:pPr>
            <a:r>
              <a:rPr lang="fr-CA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priorisation des communications envoyées par les pharmaciens communautaires aux médecins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8768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smtClean="0"/>
              <a:t>Réalisations 2023-2024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4672" y="1725283"/>
            <a:ext cx="11069128" cy="4494361"/>
          </a:xfrm>
        </p:spPr>
        <p:txBody>
          <a:bodyPr>
            <a:normAutofit/>
          </a:bodyPr>
          <a:lstStyle/>
          <a:p>
            <a:r>
              <a:rPr lang="fr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Sujets principaux discutés : </a:t>
            </a:r>
          </a:p>
          <a:p>
            <a:pPr marL="449263" indent="-182563">
              <a:buFont typeface="Wingdings" panose="05000000000000000000" pitchFamily="2" charset="2"/>
              <a:buChar char="§"/>
            </a:pPr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Contribution au GAP et à Vitr.ai</a:t>
            </a:r>
          </a:p>
          <a:p>
            <a:pPr marL="449263" indent="-182563">
              <a:buFont typeface="Wingdings" panose="05000000000000000000" pitchFamily="2" charset="2"/>
              <a:buChar char="§"/>
            </a:pPr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Services pharmaceutiques pour les patients ambulatoires hors des heures standards (incluant les soirs, les jours fériés et la période des Fêtes 2023-2024)</a:t>
            </a:r>
          </a:p>
          <a:p>
            <a:pPr marL="449263" indent="-182563">
              <a:buFont typeface="Wingdings" panose="05000000000000000000" pitchFamily="2" charset="2"/>
              <a:buChar char="§"/>
            </a:pPr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Discussions sur le service des médicaments en SNT, RI, RPA, RTF, RAC afin de respecter le libre choix des patients et d’optimiser l’administration sécuritaire des médicaments dans ces ressources</a:t>
            </a:r>
          </a:p>
          <a:p>
            <a:pPr marL="449263" indent="-182563">
              <a:buFont typeface="Wingdings" panose="05000000000000000000" pitchFamily="2" charset="2"/>
              <a:buChar char="§"/>
            </a:pPr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Discussions sur l’optimisation de l’utilisation du télécopieur entre les médecins et les pharmaciens communautaires, autant pour les renouvellements d’ordonnances que pour la priorisation des envois</a:t>
            </a:r>
          </a:p>
          <a:p>
            <a:pPr marL="449263" indent="-182563">
              <a:buFont typeface="Wingdings" panose="05000000000000000000" pitchFamily="2" charset="2"/>
              <a:buChar char="§"/>
            </a:pPr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Moyens de distribuer l’information aux pharmaciens communautaires</a:t>
            </a:r>
            <a:endParaRPr lang="fr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76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avec pagination IMAGE libre droit" id="{097A122C-8114-44EC-B6F1-B76D6DCEFCDC}" vid="{4093660B-638B-4D3A-A158-2DE6A32B982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ppt_avec_pagination_image_libre_droit</Template>
  <TotalTime>213</TotalTime>
  <Words>827</Words>
  <Application>Microsoft Office PowerPoint</Application>
  <PresentationFormat>Grand écran</PresentationFormat>
  <Paragraphs>103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Wingdings</vt:lpstr>
      <vt:lpstr>Thème Office</vt:lpstr>
      <vt:lpstr>CRSP</vt:lpstr>
      <vt:lpstr>ACRONYMES</vt:lpstr>
      <vt:lpstr>Origines du CRSP</vt:lpstr>
      <vt:lpstr>Mandat</vt:lpstr>
      <vt:lpstr>Membres du CRSP entre 2021 et 2024</vt:lpstr>
      <vt:lpstr>Réalisations 2021-2022</vt:lpstr>
      <vt:lpstr>Réalisations 2022-2023</vt:lpstr>
      <vt:lpstr>Réalisations 2022-2023 (suite)</vt:lpstr>
      <vt:lpstr>Réalisations 2023-2024</vt:lpstr>
      <vt:lpstr>Réalisations 2023-2024</vt:lpstr>
      <vt:lpstr>Présence d’un membre du CRSP à différents comités</vt:lpstr>
      <vt:lpstr>Présentation PowerPoint</vt:lpstr>
    </vt:vector>
  </TitlesOfParts>
  <Company>CISSS du Bas-Saint-Laurent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CRSP</dc:title>
  <dc:creator>Cynthia Paradis</dc:creator>
  <cp:lastModifiedBy>Genevieve Girard</cp:lastModifiedBy>
  <cp:revision>22</cp:revision>
  <cp:lastPrinted>2018-08-03T15:25:23Z</cp:lastPrinted>
  <dcterms:created xsi:type="dcterms:W3CDTF">2022-05-13T18:49:56Z</dcterms:created>
  <dcterms:modified xsi:type="dcterms:W3CDTF">2024-10-17T12:43:34Z</dcterms:modified>
</cp:coreProperties>
</file>